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60" r:id="rId3"/>
    <p:sldId id="263" r:id="rId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6699"/>
    <a:srgbClr val="660066"/>
    <a:srgbClr val="FF0066"/>
    <a:srgbClr val="FF33CC"/>
    <a:srgbClr val="339966"/>
    <a:srgbClr val="993300"/>
    <a:srgbClr val="808000"/>
    <a:srgbClr val="FF66CC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C6F85-2ED0-4D93-AD53-CCA46B6DB11B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183EFC-9533-412A-98C0-C51CF9812CE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5872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7CBD26-6211-8F7A-8210-8EC58EFCC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604E164-9C79-BAD6-4A04-AACF9DF23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7810F41-7E9E-F5D0-0153-7278B924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C09C4F4-F2DE-1AD9-8207-75304065F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47DB324-E501-FF90-DF71-4C28D6526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5022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30AB96-2F5E-1467-59BF-2961113FC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0B8653E5-A2B3-597B-478F-8B92C90C5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EF2B43C-E6F5-7B6C-E50C-69A5E421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3620195-B5EF-B0B7-35AB-986E43BA1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1CC7827-A5FD-7539-D15C-68FF8065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68648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33A0D-EDDC-3574-8933-E4962327D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26D752A-088F-ABB8-641B-9C1CD6BB2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9C8F4C3-6702-CF95-931C-996DB3527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3D513AF-CD3C-AD60-C7CE-CDFEB4BAC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6D86D94-2627-67BD-2663-89624972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797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C788AD-C332-319C-0CBF-33E7225FF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D16EB19-DE8A-EA7E-9D98-8ACAF5EF7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6E546BD-6499-32E4-AAC2-94453E4C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B287661-654B-68DE-F00C-500E878B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11113E3-2B5A-49FB-4CEF-ECA7AD78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355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17F70-91C3-9D43-70C9-F86989BA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50AFB2CC-C203-BEC1-92DB-73C858B87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4210C8-A9DE-59FB-C3E8-92F9C96F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3DB0BF9-9928-A9AB-E304-EC797C859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A5198B1-8E7A-F76A-BD49-88FB48B2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932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378DD-35C4-32B5-B9CD-644D24BB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74ACA6D-BC63-4B98-3373-FFA5E5C34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D2AEFF9-6FF6-9D4A-0D6B-0445651F0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14AFDD5-C01C-8A05-7EF0-F79F66D4F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0113D03-1CC9-6F09-9210-E48A7E2DF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041C8F53-E6E7-3120-BF11-9DB3C6FDA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3221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D79D79-2AA6-75E4-61E0-DC4CE3AE8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4980199-5BCC-A9A7-DCD7-E182EEFCD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4EDB32E-D550-B161-0A0E-6155DE1B8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701B9B5-078B-2C9A-CFA4-31F26119C6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4204E51-A5F5-D1D6-B3E2-51EAB2992F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0E7F26AD-C755-E94F-2193-14BC2FC1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80CAA0E3-C538-2A1A-1FF2-FFBDBAD9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FE9AC9F-49FD-3386-1F06-8223680C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189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430D9-2377-7BC0-B945-785A16A9E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3037D2C2-A4B0-66AD-E792-E4035E0CA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694C7DD9-918F-BABC-2205-89ADB022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B3E6F882-886C-0585-C85C-43F1DCE2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9465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0C21070F-1E5F-A3FC-AEAD-938011CD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A11259-659A-B63D-E59E-320972AD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CC7D670-BB16-EA4D-80CC-E6BA198B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455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70E565-5F62-6530-8BF9-7BFA2FDB2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61BBFF6-9DC5-73EA-FCBC-DE5A0C1B7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F028DF41-8F15-40D7-D8BB-99E1B36B5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4D098D0-32F7-A232-7878-CC6618495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B66C19AF-4D6C-E7E5-6FD2-DDBE909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29B1C720-CA95-E545-C941-6314AE3D0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446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418AA-DE75-CFA9-208A-A4930553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84033A11-8F2E-14CD-CA0D-199ECC14CF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825FC7CD-9B49-6DDD-C94C-210201479D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429E07A-4E83-8433-4303-04D9F9E6E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3CDD36E-A04E-2581-3641-C64665E2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091B2A8-4EF8-0A67-E455-CED68E287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2534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E06C7A96-8800-DEEA-693B-21AC8E41B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64D51C2-08B4-3A10-1C8D-186194527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C940EDF-6DAE-7AF6-05AA-E5AB93D0B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30439-CF13-4941-8BAF-5E28F4D0C939}" type="datetimeFigureOut">
              <a:rPr lang="pt-PT" smtClean="0"/>
              <a:t>10/05/2023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E11C266-82BE-04AA-18D6-8D73F4B45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7386F31-833A-5CCA-6076-83F3F5941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5FE61-0B9C-4A71-A0E5-F211C0ABE072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6880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eirosanos.com/" TargetMode="External"/><Relationship Id="rId2" Type="http://schemas.openxmlformats.org/officeDocument/2006/relationships/hyperlink" Target="https://www.arscentro.min-saude.pt/?s=cress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4k_n_VELuS8&amp;t=181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0921498-9D7D-6DE6-C45D-D765427CC9E5}"/>
              </a:ext>
            </a:extLst>
          </p:cNvPr>
          <p:cNvSpPr txBox="1"/>
          <p:nvPr/>
        </p:nvSpPr>
        <p:spPr>
          <a:xfrm>
            <a:off x="141767" y="2192700"/>
            <a:ext cx="11908465" cy="247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11500" b="1" u="sng" dirty="0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Projeto </a:t>
            </a:r>
            <a:r>
              <a:rPr lang="pt-PT" sz="11500" b="1" u="sng" dirty="0" err="1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Cres</a:t>
            </a:r>
            <a:r>
              <a:rPr lang="pt-PT" sz="11500" b="1" u="sng" dirty="0">
                <a:ln>
                  <a:solidFill>
                    <a:srgbClr val="660066"/>
                  </a:solidFill>
                </a:ln>
                <a:solidFill>
                  <a:srgbClr val="FF6699"/>
                </a:solidFill>
              </a:rPr>
              <a:t>(SER)</a:t>
            </a:r>
            <a:endParaRPr lang="pt-PT" sz="1600" b="1" u="sng" dirty="0">
              <a:ln>
                <a:solidFill>
                  <a:srgbClr val="660066"/>
                </a:solidFill>
              </a:ln>
              <a:solidFill>
                <a:srgbClr val="FF6699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27E3FDF-35CA-A57D-2979-0FE59071D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896" y="244052"/>
            <a:ext cx="2480402" cy="1106283"/>
          </a:xfrm>
          <a:prstGeom prst="rect">
            <a:avLst/>
          </a:prstGeom>
        </p:spPr>
      </p:pic>
      <p:pic>
        <p:nvPicPr>
          <p:cNvPr id="3" name="Imagem 2" descr="Uma imagem com Tipo de letra, file&#10;&#10;Descrição gerada automaticamente">
            <a:extLst>
              <a:ext uri="{FF2B5EF4-FFF2-40B4-BE49-F238E27FC236}">
                <a16:creationId xmlns:a16="http://schemas.microsoft.com/office/drawing/2014/main" id="{505C8E3D-4FA7-60E5-FADB-EC0A7F074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571" y="315232"/>
            <a:ext cx="1543129" cy="103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26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42AC3BD0-4FA9-03F0-D2D0-7345497C8D43}"/>
              </a:ext>
            </a:extLst>
          </p:cNvPr>
          <p:cNvSpPr txBox="1"/>
          <p:nvPr/>
        </p:nvSpPr>
        <p:spPr>
          <a:xfrm>
            <a:off x="244549" y="265814"/>
            <a:ext cx="1161075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000000"/>
                </a:solidFill>
                <a:effectLst/>
              </a:rPr>
              <a:t>O </a:t>
            </a:r>
            <a:r>
              <a:rPr lang="pt-PT" sz="2000" b="0" i="0" u="none" strike="noStrike" dirty="0">
                <a:effectLst/>
                <a:highlight>
                  <a:srgbClr val="FF6699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Projeto </a:t>
            </a:r>
            <a:r>
              <a:rPr lang="pt-PT" sz="2000" b="0" i="0" u="none" strike="noStrike" dirty="0" err="1">
                <a:effectLst/>
                <a:highlight>
                  <a:srgbClr val="FF6699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Cres</a:t>
            </a:r>
            <a:r>
              <a:rPr lang="pt-PT" sz="2000" b="0" i="0" u="none" strike="noStrike" dirty="0">
                <a:effectLst/>
                <a:highlight>
                  <a:srgbClr val="FF6699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(SER)</a:t>
            </a:r>
            <a:r>
              <a:rPr lang="pt-PT" sz="2000" u="none" strike="noStrike" dirty="0">
                <a:solidFill>
                  <a:srgbClr val="000000"/>
                </a:solidFill>
              </a:rPr>
              <a:t> </a:t>
            </a:r>
            <a:r>
              <a:rPr lang="pt-PT" sz="2000" b="0" i="0" dirty="0">
                <a:solidFill>
                  <a:srgbClr val="000000"/>
                </a:solidFill>
                <a:effectLst/>
              </a:rPr>
              <a:t>dedicado à área da saúde mental na gravidez e 1.ª infância, é um projeto piloto desenvolvido pelo Centro de Saúde de Águeda no âmbito do Programa Regional de Saúde Mental da ARS Centro, o </a:t>
            </a:r>
            <a:r>
              <a:rPr lang="pt-PT" sz="2000" b="0" i="0" dirty="0" err="1">
                <a:solidFill>
                  <a:srgbClr val="000000"/>
                </a:solidFill>
                <a:effectLst/>
              </a:rPr>
              <a:t>Cres</a:t>
            </a:r>
            <a:r>
              <a:rPr lang="pt-PT" sz="2000" b="0" i="0" dirty="0">
                <a:solidFill>
                  <a:srgbClr val="000000"/>
                </a:solidFill>
                <a:effectLst/>
              </a:rPr>
              <a:t>(SER) tem como público alvo as crianças dos zero aos três anos e respetivas famílias, bem como o setor da saúde e educação.</a:t>
            </a:r>
            <a:endParaRPr lang="pt-PT" sz="2000" b="0" i="0" dirty="0">
              <a:solidFill>
                <a:srgbClr val="A5A5A5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0" i="0" u="none" strike="noStrike" dirty="0">
                <a:effectLst/>
                <a:highlight>
                  <a:srgbClr val="FFCC66"/>
                </a:highligh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Campanha Primeiros Anos</a:t>
            </a:r>
            <a:endParaRPr lang="pt-PT" sz="2000" b="0" i="0" dirty="0">
              <a:effectLst/>
              <a:highlight>
                <a:srgbClr val="FFCC66"/>
              </a:highlight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000000"/>
                </a:solidFill>
                <a:effectLst/>
              </a:rPr>
              <a:t>Vídeo: </a:t>
            </a:r>
            <a:r>
              <a:rPr lang="pt-PT" sz="2000" b="1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Primeiros</a:t>
            </a:r>
            <a:r>
              <a:rPr lang="pt-PT" sz="2000" b="0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</a:t>
            </a:r>
            <a:r>
              <a:rPr lang="pt-PT" sz="2000" b="1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1.000 dias de vida...</a:t>
            </a:r>
            <a:r>
              <a:rPr lang="pt-PT" sz="2000" b="0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são </a:t>
            </a:r>
            <a:r>
              <a:rPr lang="pt-PT" sz="2000" b="1" i="0" u="none" strike="noStrike" dirty="0">
                <a:effectLst/>
                <a:highlight>
                  <a:srgbClr val="FFCC66"/>
                </a:highligh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extraordinários</a:t>
            </a:r>
            <a:endParaRPr lang="pt-PT" sz="2000" b="0" i="0" dirty="0">
              <a:effectLst/>
              <a:highlight>
                <a:srgbClr val="FFCC66"/>
              </a:highlight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1" i="0" dirty="0">
                <a:solidFill>
                  <a:srgbClr val="000000"/>
                </a:solidFill>
                <a:effectLst/>
              </a:rPr>
              <a:t>A Santa Casa da Misericórdia de Águeda é parceira neste projeto!</a:t>
            </a:r>
            <a:endParaRPr lang="pt-PT" sz="2000" b="0" i="0" dirty="0">
              <a:solidFill>
                <a:srgbClr val="A5A5A5"/>
              </a:solidFill>
              <a:effectLst/>
            </a:endParaRP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A5A5A5"/>
                </a:solidFill>
                <a:effectLst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PT" sz="2000" b="0" i="0" dirty="0">
                <a:solidFill>
                  <a:srgbClr val="000000"/>
                </a:solidFill>
                <a:effectLst/>
              </a:rPr>
              <a:t>Neste local pode ir acompanhando as "mensagens" cheias de conteúdo, que nos faz refletir e recentrar a nossa atenção no que é efetivamente essencial - </a:t>
            </a:r>
            <a:r>
              <a:rPr lang="pt-PT" sz="2000" b="1" i="0" dirty="0">
                <a:solidFill>
                  <a:srgbClr val="000000"/>
                </a:solidFill>
                <a:effectLst/>
              </a:rPr>
              <a:t>as nossas crianças</a:t>
            </a:r>
            <a:r>
              <a:rPr lang="pt-PT" sz="2000" b="0" i="0" dirty="0">
                <a:solidFill>
                  <a:srgbClr val="000000"/>
                </a:solidFill>
                <a:effectLst/>
              </a:rPr>
              <a:t>.</a:t>
            </a:r>
            <a:endParaRPr lang="pt-PT" sz="2000" b="0" i="0" dirty="0">
              <a:solidFill>
                <a:srgbClr val="A5A5A5"/>
              </a:solidFill>
              <a:effectLst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39463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572230D-9E8E-3FA4-353F-8881BCD6A1BA}"/>
              </a:ext>
            </a:extLst>
          </p:cNvPr>
          <p:cNvSpPr txBox="1"/>
          <p:nvPr/>
        </p:nvSpPr>
        <p:spPr>
          <a:xfrm>
            <a:off x="9604692" y="309290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3">
                    <a:lumMod val="75000"/>
                  </a:schemeClr>
                </a:solidFill>
              </a:rPr>
              <a:t>03/03/2023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78522E2-FF4A-C65D-90AF-2B698A12BB94}"/>
              </a:ext>
            </a:extLst>
          </p:cNvPr>
          <p:cNvSpPr txBox="1"/>
          <p:nvPr/>
        </p:nvSpPr>
        <p:spPr>
          <a:xfrm>
            <a:off x="5018068" y="3347807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5">
                    <a:lumMod val="75000"/>
                  </a:schemeClr>
                </a:solidFill>
              </a:rPr>
              <a:t>18/03/2023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31062ED-A861-8E65-6D56-3001C097F769}"/>
              </a:ext>
            </a:extLst>
          </p:cNvPr>
          <p:cNvSpPr txBox="1"/>
          <p:nvPr/>
        </p:nvSpPr>
        <p:spPr>
          <a:xfrm>
            <a:off x="400375" y="3365959"/>
            <a:ext cx="16721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339966"/>
                </a:solidFill>
              </a:rPr>
              <a:t>06/04/2023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867267-7C38-D48E-FC15-EE1F6F133A85}"/>
              </a:ext>
            </a:extLst>
          </p:cNvPr>
          <p:cNvSpPr txBox="1"/>
          <p:nvPr/>
        </p:nvSpPr>
        <p:spPr>
          <a:xfrm>
            <a:off x="8151498" y="9949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21/04/2023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B41E3A5-F730-8AEA-4DFF-D17DA69B20ED}"/>
              </a:ext>
            </a:extLst>
          </p:cNvPr>
          <p:cNvSpPr txBox="1"/>
          <p:nvPr/>
        </p:nvSpPr>
        <p:spPr>
          <a:xfrm>
            <a:off x="4138461" y="17472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CC66"/>
                </a:solidFill>
              </a:rPr>
              <a:t>28/04/2023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197A9A6-D3FC-51BA-18F8-869DE62E2A7A}"/>
              </a:ext>
            </a:extLst>
          </p:cNvPr>
          <p:cNvSpPr txBox="1"/>
          <p:nvPr/>
        </p:nvSpPr>
        <p:spPr>
          <a:xfrm>
            <a:off x="85399" y="50690"/>
            <a:ext cx="1638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FF33CC"/>
                </a:solidFill>
              </a:rPr>
              <a:t>05/05/2023</a:t>
            </a:r>
          </a:p>
        </p:txBody>
      </p:sp>
      <p:pic>
        <p:nvPicPr>
          <p:cNvPr id="3" name="Imagem 2" descr="Uma imagem com texto, Cara humana, sorrir, mulher&#10;&#10;Descrição gerada automaticamente">
            <a:extLst>
              <a:ext uri="{FF2B5EF4-FFF2-40B4-BE49-F238E27FC236}">
                <a16:creationId xmlns:a16="http://schemas.microsoft.com/office/drawing/2014/main" id="{6F57D997-C4EC-D564-88DB-C3A4BF45B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3" y="337201"/>
            <a:ext cx="3907280" cy="2762569"/>
          </a:xfrm>
          <a:prstGeom prst="rect">
            <a:avLst/>
          </a:prstGeom>
        </p:spPr>
      </p:pic>
      <p:pic>
        <p:nvPicPr>
          <p:cNvPr id="17" name="Imagem 16" descr="Uma imagem com texto, captura de ecrã, Cara humana, arte&#10;&#10;Descrição gerada automaticamente">
            <a:extLst>
              <a:ext uri="{FF2B5EF4-FFF2-40B4-BE49-F238E27FC236}">
                <a16:creationId xmlns:a16="http://schemas.microsoft.com/office/drawing/2014/main" id="{84547F74-EB9E-4E84-2724-4DE7DD8B7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25" y="317726"/>
            <a:ext cx="3874150" cy="2739145"/>
          </a:xfrm>
          <a:prstGeom prst="rect">
            <a:avLst/>
          </a:prstGeom>
        </p:spPr>
      </p:pic>
      <p:pic>
        <p:nvPicPr>
          <p:cNvPr id="19" name="Imagem 18" descr="Uma imagem com texto, captura de ecrã, design gráfico, ilustração&#10;&#10;Descrição gerada automaticamente">
            <a:extLst>
              <a:ext uri="{FF2B5EF4-FFF2-40B4-BE49-F238E27FC236}">
                <a16:creationId xmlns:a16="http://schemas.microsoft.com/office/drawing/2014/main" id="{F5779DB6-7F31-EFB9-7802-DFB71F3A6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498" y="291250"/>
            <a:ext cx="3907280" cy="2765621"/>
          </a:xfrm>
          <a:prstGeom prst="rect">
            <a:avLst/>
          </a:prstGeom>
        </p:spPr>
      </p:pic>
      <p:pic>
        <p:nvPicPr>
          <p:cNvPr id="21" name="Imagem 20" descr="Uma imagem com texto, ilustração, Cara humana, desenho&#10;&#10;Descrição gerada automaticamente">
            <a:extLst>
              <a:ext uri="{FF2B5EF4-FFF2-40B4-BE49-F238E27FC236}">
                <a16:creationId xmlns:a16="http://schemas.microsoft.com/office/drawing/2014/main" id="{A224E34A-5506-92B4-2481-9F9AF900B8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75" y="3617765"/>
            <a:ext cx="4022642" cy="2847276"/>
          </a:xfrm>
          <a:prstGeom prst="rect">
            <a:avLst/>
          </a:prstGeom>
        </p:spPr>
      </p:pic>
      <p:pic>
        <p:nvPicPr>
          <p:cNvPr id="23" name="Imagem 22" descr="Uma imagem com texto, vestuário, homem, pessoa&#10;&#10;Descrição gerada automaticamente">
            <a:extLst>
              <a:ext uri="{FF2B5EF4-FFF2-40B4-BE49-F238E27FC236}">
                <a16:creationId xmlns:a16="http://schemas.microsoft.com/office/drawing/2014/main" id="{8742139E-976C-9651-40F1-D94083CD29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143" y="3655584"/>
            <a:ext cx="4027087" cy="2847276"/>
          </a:xfrm>
          <a:prstGeom prst="rect">
            <a:avLst/>
          </a:prstGeom>
        </p:spPr>
      </p:pic>
      <p:pic>
        <p:nvPicPr>
          <p:cNvPr id="24" name="Imagem 23" descr="Uma imagem com texto, Cara humana, póster, vestuário&#10;&#10;Descrição gerada automaticamente">
            <a:extLst>
              <a:ext uri="{FF2B5EF4-FFF2-40B4-BE49-F238E27FC236}">
                <a16:creationId xmlns:a16="http://schemas.microsoft.com/office/drawing/2014/main" id="{4BBB6FB7-D180-52B4-E59D-3BEAE3E86E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155" y="3338172"/>
            <a:ext cx="2410483" cy="340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300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144</Words>
  <Application>Microsoft Office PowerPoint</Application>
  <PresentationFormat>Ecrã Panorâmico</PresentationFormat>
  <Paragraphs>16</Paragraphs>
  <Slides>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Tania Matos</dc:creator>
  <cp:lastModifiedBy>Tania Matos</cp:lastModifiedBy>
  <cp:revision>13</cp:revision>
  <dcterms:created xsi:type="dcterms:W3CDTF">2023-05-08T16:55:14Z</dcterms:created>
  <dcterms:modified xsi:type="dcterms:W3CDTF">2023-05-10T10:56:33Z</dcterms:modified>
</cp:coreProperties>
</file>